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66" r:id="rId4"/>
    <p:sldId id="258" r:id="rId5"/>
    <p:sldId id="260" r:id="rId6"/>
    <p:sldId id="261" r:id="rId7"/>
    <p:sldId id="263" r:id="rId8"/>
    <p:sldId id="264" r:id="rId9"/>
    <p:sldId id="265" r:id="rId1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31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6" y="13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91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472458" y="477964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472458" y="477964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77964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11700" y="2226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11700" y="1246750"/>
            <a:ext cx="3999900" cy="332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4832400" y="1246675"/>
            <a:ext cx="3999900" cy="332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472458" y="477964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11700" y="2226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72458" y="477964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72458" y="477964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472458" y="477964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72458" y="477964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72458" y="477964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8472458" y="477964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-13800" y="4749925"/>
            <a:ext cx="9171600" cy="393600"/>
          </a:xfrm>
          <a:prstGeom prst="rect">
            <a:avLst/>
          </a:prstGeom>
          <a:solidFill>
            <a:srgbClr val="99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7;p1"/>
          <p:cNvSpPr/>
          <p:nvPr/>
        </p:nvSpPr>
        <p:spPr>
          <a:xfrm>
            <a:off x="-13800" y="0"/>
            <a:ext cx="9171600" cy="1124100"/>
          </a:xfrm>
          <a:prstGeom prst="rect">
            <a:avLst/>
          </a:prstGeom>
          <a:solidFill>
            <a:srgbClr val="99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title"/>
          </p:nvPr>
        </p:nvSpPr>
        <p:spPr>
          <a:xfrm>
            <a:off x="311700" y="2226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body" idx="1"/>
          </p:nvPr>
        </p:nvSpPr>
        <p:spPr>
          <a:xfrm>
            <a:off x="311700" y="1300763"/>
            <a:ext cx="8520600" cy="326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472458" y="477964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</a:defRPr>
            </a:lvl1pPr>
            <a:lvl2pPr lvl="1" algn="r">
              <a:buNone/>
              <a:defRPr sz="1000">
                <a:solidFill>
                  <a:schemeClr val="lt1"/>
                </a:solidFill>
              </a:defRPr>
            </a:lvl2pPr>
            <a:lvl3pPr lvl="2" algn="r">
              <a:buNone/>
              <a:defRPr sz="1000">
                <a:solidFill>
                  <a:schemeClr val="lt1"/>
                </a:solidFill>
              </a:defRPr>
            </a:lvl3pPr>
            <a:lvl4pPr lvl="3" algn="r">
              <a:buNone/>
              <a:defRPr sz="1000">
                <a:solidFill>
                  <a:schemeClr val="lt1"/>
                </a:solidFill>
              </a:defRPr>
            </a:lvl4pPr>
            <a:lvl5pPr lvl="4" algn="r">
              <a:buNone/>
              <a:defRPr sz="1000">
                <a:solidFill>
                  <a:schemeClr val="lt1"/>
                </a:solidFill>
              </a:defRPr>
            </a:lvl5pPr>
            <a:lvl6pPr lvl="5" algn="r">
              <a:buNone/>
              <a:defRPr sz="1000">
                <a:solidFill>
                  <a:schemeClr val="lt1"/>
                </a:solidFill>
              </a:defRPr>
            </a:lvl6pPr>
            <a:lvl7pPr lvl="6" algn="r">
              <a:buNone/>
              <a:defRPr sz="1000">
                <a:solidFill>
                  <a:schemeClr val="lt1"/>
                </a:solidFill>
              </a:defRPr>
            </a:lvl7pPr>
            <a:lvl8pPr lvl="7" algn="r">
              <a:buNone/>
              <a:defRPr sz="1000">
                <a:solidFill>
                  <a:schemeClr val="lt1"/>
                </a:solidFill>
              </a:defRPr>
            </a:lvl8pPr>
            <a:lvl9pPr lvl="8" algn="r">
              <a:buNone/>
              <a:defRPr sz="1000"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" name="Google Shape;11;p1"/>
          <p:cNvSpPr txBox="1"/>
          <p:nvPr/>
        </p:nvSpPr>
        <p:spPr>
          <a:xfrm>
            <a:off x="0" y="4749925"/>
            <a:ext cx="7008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</a:rPr>
              <a:t>June </a:t>
            </a:r>
            <a:r>
              <a:rPr lang="en" dirty="0">
                <a:solidFill>
                  <a:schemeClr val="lt1"/>
                </a:solidFill>
              </a:rPr>
              <a:t>3, 2024</a:t>
            </a:r>
            <a:endParaRPr dirty="0">
              <a:solidFill>
                <a:schemeClr val="lt1"/>
              </a:solidFill>
            </a:endParaRPr>
          </a:p>
        </p:txBody>
      </p:sp>
      <p:pic>
        <p:nvPicPr>
          <p:cNvPr id="12" name="Google Shape;12;p1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440725" y="176250"/>
            <a:ext cx="1519452" cy="77159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59;p13"/>
          <p:cNvSpPr txBox="1">
            <a:spLocks noGrp="1"/>
          </p:cNvSpPr>
          <p:nvPr>
            <p:ph type="subTitle" idx="1"/>
          </p:nvPr>
        </p:nvSpPr>
        <p:spPr>
          <a:xfrm>
            <a:off x="311700" y="1779150"/>
            <a:ext cx="8520600" cy="149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MIE &amp; SIP Status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</a:t>
            </a:r>
            <a:r>
              <a:rPr lang="en-US" dirty="0" err="1"/>
              <a:t>ijan</a:t>
            </a:r>
            <a:r>
              <a:rPr lang="en-US" dirty="0"/>
              <a:t> Chamanbahar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ACBC385-8D3D-2DED-AB57-1D8C32E94E7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F070FE-20B8-542C-74F8-0BEFD3BD80A1}"/>
              </a:ext>
            </a:extLst>
          </p:cNvPr>
          <p:cNvSpPr txBox="1"/>
          <p:nvPr/>
        </p:nvSpPr>
        <p:spPr>
          <a:xfrm>
            <a:off x="311699" y="492368"/>
            <a:ext cx="5308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Current MIE Configuration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CAB074-8F34-2BF1-4BCF-1548E36CA7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2465" y="1235702"/>
            <a:ext cx="3869835" cy="324014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0B1E322-DAB8-E32E-7F7A-6D72C500C7AD}"/>
              </a:ext>
            </a:extLst>
          </p:cNvPr>
          <p:cNvSpPr txBox="1"/>
          <p:nvPr/>
        </p:nvSpPr>
        <p:spPr>
          <a:xfrm>
            <a:off x="224971" y="1235702"/>
            <a:ext cx="39565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Placements and features have been finalized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Total weight is now 671 </a:t>
            </a:r>
            <a:r>
              <a:rPr lang="en-US" dirty="0" err="1">
                <a:solidFill>
                  <a:schemeClr val="tx1"/>
                </a:solidFill>
              </a:rPr>
              <a:t>lbs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A62E6F1-6A02-74C1-42F2-D4E206D994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552" y="1974366"/>
            <a:ext cx="3403401" cy="2735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677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ACBC385-8D3D-2DED-AB57-1D8C32E94E7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F070FE-20B8-542C-74F8-0BEFD3BD80A1}"/>
              </a:ext>
            </a:extLst>
          </p:cNvPr>
          <p:cNvSpPr txBox="1"/>
          <p:nvPr/>
        </p:nvSpPr>
        <p:spPr>
          <a:xfrm>
            <a:off x="311699" y="492368"/>
            <a:ext cx="5308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Current MIE Configuration</a:t>
            </a:r>
          </a:p>
        </p:txBody>
      </p:sp>
      <p:pic>
        <p:nvPicPr>
          <p:cNvPr id="1026" name="Picture 1">
            <a:extLst>
              <a:ext uri="{FF2B5EF4-FFF2-40B4-BE49-F238E27FC236}">
                <a16:creationId xmlns:a16="http://schemas.microsoft.com/office/drawing/2014/main" id="{46E28E83-596D-D49A-397E-D1783292C2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721" y="1248229"/>
            <a:ext cx="4471279" cy="3109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2">
            <a:extLst>
              <a:ext uri="{FF2B5EF4-FFF2-40B4-BE49-F238E27FC236}">
                <a16:creationId xmlns:a16="http://schemas.microsoft.com/office/drawing/2014/main" id="{47AB24D3-D2D8-2803-0FD2-05CAEFEF1F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48229"/>
            <a:ext cx="4495977" cy="3055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0177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ACBC385-8D3D-2DED-AB57-1D8C32E94E7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F070FE-20B8-542C-74F8-0BEFD3BD80A1}"/>
              </a:ext>
            </a:extLst>
          </p:cNvPr>
          <p:cNvSpPr txBox="1"/>
          <p:nvPr/>
        </p:nvSpPr>
        <p:spPr>
          <a:xfrm>
            <a:off x="311699" y="492368"/>
            <a:ext cx="5308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MIE Fabrication Status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A114CD-F7C8-52AA-1672-5A666625AFC8}"/>
              </a:ext>
            </a:extLst>
          </p:cNvPr>
          <p:cNvSpPr txBox="1"/>
          <p:nvPr/>
        </p:nvSpPr>
        <p:spPr>
          <a:xfrm>
            <a:off x="311699" y="1248229"/>
            <a:ext cx="426030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Currently in active correspondence with two shops for a quote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Waiting to hear back from reliable plating for electroless nickel plating quote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Changed material from magnesium to aluminum for a quicker lead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Once a quote has been received more accurate schedule adjustments can be made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CA4EAA-1DFB-40D1-3F00-6D30EAE231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4837" y="1248229"/>
            <a:ext cx="4556321" cy="3249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279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ACBC385-8D3D-2DED-AB57-1D8C32E94E7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F070FE-20B8-542C-74F8-0BEFD3BD80A1}"/>
              </a:ext>
            </a:extLst>
          </p:cNvPr>
          <p:cNvSpPr txBox="1"/>
          <p:nvPr/>
        </p:nvSpPr>
        <p:spPr>
          <a:xfrm>
            <a:off x="311699" y="492368"/>
            <a:ext cx="5308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MIE Next steps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6DC0D6-A87F-A370-8C3F-8FC3DF5BB6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6113" y="1278778"/>
            <a:ext cx="3664857" cy="31876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23D6475-5F84-5D48-EB29-D9E422BFE49A}"/>
              </a:ext>
            </a:extLst>
          </p:cNvPr>
          <p:cNvSpPr txBox="1"/>
          <p:nvPr/>
        </p:nvSpPr>
        <p:spPr>
          <a:xfrm>
            <a:off x="311699" y="1211943"/>
            <a:ext cx="30846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Continue communication with shops to expedite manufacturing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Re-run analysis with updated materials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Draft cable routing for assembly assistance and cable lengths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Testing and assembly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Ship to </a:t>
            </a:r>
            <a:r>
              <a:rPr lang="en-US" sz="1800" dirty="0" err="1"/>
              <a:t>palestine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491131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ACBC385-8D3D-2DED-AB57-1D8C32E94E7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F070FE-20B8-542C-74F8-0BEFD3BD80A1}"/>
              </a:ext>
            </a:extLst>
          </p:cNvPr>
          <p:cNvSpPr txBox="1"/>
          <p:nvPr/>
        </p:nvSpPr>
        <p:spPr>
          <a:xfrm>
            <a:off x="311699" y="492368"/>
            <a:ext cx="5308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Current SIP Configuration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E9FD21-03CF-A6D7-8850-5C4E533E71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2250" y="1199650"/>
            <a:ext cx="3040766" cy="2494235"/>
          </a:xfrm>
          <a:prstGeom prst="rect">
            <a:avLst/>
          </a:prstGeom>
        </p:spPr>
      </p:pic>
      <p:pic>
        <p:nvPicPr>
          <p:cNvPr id="1026" name="m_-1349341358277504628Picture 1">
            <a:extLst>
              <a:ext uri="{FF2B5EF4-FFF2-40B4-BE49-F238E27FC236}">
                <a16:creationId xmlns:a16="http://schemas.microsoft.com/office/drawing/2014/main" id="{891C34C6-8238-9E6A-1B4D-68357DA93F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204" y="1228678"/>
            <a:ext cx="3558046" cy="2436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CEA9D61-0099-B376-84A6-685CDED4A538}"/>
              </a:ext>
            </a:extLst>
          </p:cNvPr>
          <p:cNvSpPr txBox="1"/>
          <p:nvPr/>
        </p:nvSpPr>
        <p:spPr>
          <a:xfrm>
            <a:off x="58057" y="1124857"/>
            <a:ext cx="237308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All dimensions are kept similar to original SIP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Utilizes flange + </a:t>
            </a:r>
            <a:r>
              <a:rPr lang="en-US" sz="1600" dirty="0" err="1"/>
              <a:t>fingerstock</a:t>
            </a:r>
            <a:r>
              <a:rPr lang="en-US" sz="1600" dirty="0"/>
              <a:t> for RF sealing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Current weight: 119lbs (Frame only)</a:t>
            </a:r>
          </a:p>
        </p:txBody>
      </p:sp>
    </p:spTree>
    <p:extLst>
      <p:ext uri="{BB962C8B-B14F-4D97-AF65-F5344CB8AC3E}">
        <p14:creationId xmlns:p14="http://schemas.microsoft.com/office/powerpoint/2010/main" val="1510664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ACBC385-8D3D-2DED-AB57-1D8C32E94E7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F070FE-20B8-542C-74F8-0BEFD3BD80A1}"/>
              </a:ext>
            </a:extLst>
          </p:cNvPr>
          <p:cNvSpPr txBox="1"/>
          <p:nvPr/>
        </p:nvSpPr>
        <p:spPr>
          <a:xfrm>
            <a:off x="311699" y="492368"/>
            <a:ext cx="5308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SIP Next Steps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EB7C03-E771-9DD7-2826-C8FFDA4AB97D}"/>
              </a:ext>
            </a:extLst>
          </p:cNvPr>
          <p:cNvSpPr txBox="1"/>
          <p:nvPr/>
        </p:nvSpPr>
        <p:spPr>
          <a:xfrm>
            <a:off x="384629" y="1219200"/>
            <a:ext cx="29754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Add receiver boxes and cutouts to assembly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Finalize weights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Run analysis and validation (CSBF involvement?)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Draft drawings and start manufacture</a:t>
            </a:r>
          </a:p>
        </p:txBody>
      </p:sp>
    </p:spTree>
    <p:extLst>
      <p:ext uri="{BB962C8B-B14F-4D97-AF65-F5344CB8AC3E}">
        <p14:creationId xmlns:p14="http://schemas.microsoft.com/office/powerpoint/2010/main" val="1980700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CB4023E-81FF-9F9C-04C8-73CBC4F7BCC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41A6CC-6C82-712E-0341-3091A725AD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54"/>
            <a:ext cx="9144000" cy="513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72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8127FE0-CCDF-7F42-B0CB-642CB128F51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02C1E7-677B-975F-A108-911F7F9CF1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41"/>
            <a:ext cx="9144000" cy="5138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249309"/>
      </p:ext>
    </p:extLst>
  </p:cSld>
  <p:clrMapOvr>
    <a:masterClrMapping/>
  </p:clrMapOvr>
</p:sld>
</file>

<file path=ppt/theme/theme1.xml><?xml version="1.0" encoding="utf-8"?>
<a:theme xmlns:a="http://schemas.openxmlformats.org/drawingml/2006/main" name="PUEO Slid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3639</TotalTime>
  <Words>163</Words>
  <Application>Microsoft Office PowerPoint</Application>
  <PresentationFormat>On-screen Show (16:9)</PresentationFormat>
  <Paragraphs>35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Arial</vt:lpstr>
      <vt:lpstr>PUEO Slides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Flint Rauch</dc:creator>
  <cp:lastModifiedBy>Bijan Chamanbahar</cp:lastModifiedBy>
  <cp:revision>38</cp:revision>
  <dcterms:modified xsi:type="dcterms:W3CDTF">2024-06-03T13:43:53Z</dcterms:modified>
</cp:coreProperties>
</file>